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61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4276-B7CD-4F70-AA1B-12AE1B9D58B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8FA91-87A8-4A73-BFBA-7E733D2711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cuments\Э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41"/>
            <a:ext cx="9144000" cy="690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WordArt 9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«Безопасное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Электричество»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7" y="264090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ЮТЭК-НВР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0" y="-47641"/>
            <a:ext cx="1656184" cy="16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3" y="1196761"/>
            <a:ext cx="2836485" cy="2135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13" y="1196752"/>
            <a:ext cx="2290248" cy="2443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5038" y="1196752"/>
            <a:ext cx="2905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НЕЛЬЗЯ </a:t>
            </a:r>
            <a:r>
              <a:rPr lang="ru-RU" sz="2000" dirty="0">
                <a:latin typeface="Arial Narrow" panose="020B0606020202030204" pitchFamily="34" charset="0"/>
              </a:rPr>
              <a:t>бросать ничего на провода и в электроустановки.</a:t>
            </a:r>
          </a:p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Такими действиями вы подвергаете свою жизнь смертельной опасности.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64" y="3429000"/>
            <a:ext cx="5328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Ни в коем случае не влезайте на опоры линий электропередачи, не пытайтесь забраться на трансформаторные подстанции. </a:t>
            </a:r>
          </a:p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Не играйте рядом с линиями электропередачи, не разжигайте под ними костры.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43" y="3723026"/>
            <a:ext cx="2325318" cy="2313610"/>
          </a:xfrm>
        </p:spPr>
      </p:pic>
      <p:sp>
        <p:nvSpPr>
          <p:cNvPr id="10" name="Прямоугольник 9"/>
          <p:cNvSpPr/>
          <p:nvPr/>
        </p:nvSpPr>
        <p:spPr>
          <a:xfrm>
            <a:off x="514365" y="5060224"/>
            <a:ext cx="56613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15000"/>
              </a:lnSpc>
            </a:pPr>
            <a:r>
              <a:rPr lang="ru-RU" sz="2000" dirty="0">
                <a:latin typeface="Arial Narrow" panose="020B0606020202030204" pitchFamily="34" charset="0"/>
              </a:rPr>
              <a:t>НЕ лазь на крыши домов и строений, рядом с которыми проходят электрические провода</a:t>
            </a:r>
            <a:r>
              <a:rPr lang="en-US" sz="2000" dirty="0">
                <a:latin typeface="Arial Narrow" panose="020B0606020202030204" pitchFamily="34" charset="0"/>
              </a:rPr>
              <a:t>!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98" y="5829145"/>
            <a:ext cx="564985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ПОМНИТЕ ! </a:t>
            </a:r>
            <a:r>
              <a:rPr lang="ru-RU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Энергообъекты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не место для игр!</a:t>
            </a:r>
          </a:p>
        </p:txBody>
      </p:sp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185055" y="332665"/>
            <a:ext cx="8501749" cy="7413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ПРАВИЛА ПОВЕДЕНИЯ ВБЛИЗИ ЭНЕРГООБЪЕКТОВ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0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3" t="15982" r="26443" b="14622"/>
          <a:stretch/>
        </p:blipFill>
        <p:spPr>
          <a:xfrm>
            <a:off x="548878" y="1315489"/>
            <a:ext cx="2940271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39386" y="1315498"/>
            <a:ext cx="44534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КАТЕГОРИЧЕСКИ</a:t>
            </a:r>
            <a:r>
              <a:rPr lang="ru-RU" sz="2000" dirty="0">
                <a:latin typeface="Arial Narrow" panose="020B0606020202030204" pitchFamily="34" charset="0"/>
              </a:rPr>
              <a:t> запрещается  ловить рыбу под воздушными линиями электропередачи! </a:t>
            </a:r>
          </a:p>
          <a:p>
            <a:pPr indent="449580" algn="just"/>
            <a:endParaRPr lang="ru-RU" sz="2000" dirty="0">
              <a:latin typeface="Arial Narrow" panose="020B0606020202030204" pitchFamily="34" charset="0"/>
            </a:endParaRPr>
          </a:p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Опасность возникает даже при приближении к проводам линий электропередач, а касание приводит к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СМЕРТЕЛЬНОМУ</a:t>
            </a:r>
            <a:r>
              <a:rPr lang="ru-RU" sz="2000" dirty="0">
                <a:latin typeface="Arial Narrow" panose="020B0606020202030204" pitchFamily="34" charset="0"/>
              </a:rPr>
              <a:t> исходу!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880" y="5078900"/>
            <a:ext cx="5548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ПОМНИТЕ! Рыбалка вблизи линий электропередачи СМЕРТЕЛЬНО опасна!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65" y="3554168"/>
            <a:ext cx="2320139" cy="2683144"/>
          </a:xfrm>
          <a:prstGeom prst="rect">
            <a:avLst/>
          </a:prstGeom>
        </p:spPr>
      </p:pic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185055" y="332665"/>
            <a:ext cx="8501749" cy="7413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ПРАВИЛА ПОВЕДЕНИЯ ВБЛИЗИ ЭНЕРГООБЪЕКТОВ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8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2" y="1184301"/>
            <a:ext cx="3282687" cy="24320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2863" y="4005068"/>
            <a:ext cx="3964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Если, проходя по улице, вы увидели лежащий на земле оборванный провод,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НЕЛЬЗЯ</a:t>
            </a:r>
            <a:r>
              <a:rPr lang="ru-RU" sz="2000" dirty="0">
                <a:latin typeface="Arial Narrow" panose="020B0606020202030204" pitchFamily="34" charset="0"/>
              </a:rPr>
              <a:t> приближаться к нему ближе чем на 10 метров, а тем более – прикасаться. Прикосновение к такому проводу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ОПАСНО ДЛЯ ЖИЗНИ!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8267" y="1167136"/>
            <a:ext cx="4785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Самое большое количество тяжелых несчастных случаев, связанных с поражением электрическим током, происходит в результате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прикосновения к провисшим проводам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приближении или прикосновении к оборванным проводам</a:t>
            </a:r>
            <a:r>
              <a:rPr lang="ru-RU" sz="2000" dirty="0">
                <a:latin typeface="Arial Narrow" panose="020B0606020202030204" pitchFamily="34" charset="0"/>
              </a:rPr>
              <a:t>, лежащим на земле.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523237" y="2996952"/>
            <a:ext cx="517012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43" y="3212985"/>
            <a:ext cx="1728035" cy="2845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94" y="3106130"/>
            <a:ext cx="1712319" cy="12349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48" y="4388587"/>
            <a:ext cx="1703953" cy="1885465"/>
          </a:xfrm>
          <a:prstGeom prst="rect">
            <a:avLst/>
          </a:prstGeom>
        </p:spPr>
      </p:pic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185055" y="332665"/>
            <a:ext cx="8501749" cy="7413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МЕРЫ ЭЛЕКТРОБЕЗОПАСНОСТИ НА УЛИЦЕ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8"/>
          <a:stretch/>
        </p:blipFill>
        <p:spPr>
          <a:xfrm>
            <a:off x="6300197" y="2644965"/>
            <a:ext cx="2326411" cy="3314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8416" y="1475832"/>
            <a:ext cx="7528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Если провод оборвался внезапно, и вы оказались рядом с ним, то выходить из опасной зоны нужно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«гусиным шагом» </a:t>
            </a:r>
            <a:r>
              <a:rPr lang="ru-RU" sz="2000" dirty="0">
                <a:latin typeface="Arial Narrow" panose="020B0606020202030204" pitchFamily="34" charset="0"/>
              </a:rPr>
              <a:t>– мелкими шагами, не отрывая ног от земли и одной ступни от другой.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5" y="3211265"/>
            <a:ext cx="2531579" cy="218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174575" y="3820156"/>
            <a:ext cx="1533330" cy="99568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80962" y="3820161"/>
            <a:ext cx="1657009" cy="4818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185055" y="332665"/>
            <a:ext cx="8501749" cy="7413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МЕРЫ ЭЛЕКТРОБЕЗОПАСНОСТИ НА УЛИЦЕ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7" y="3207061"/>
            <a:ext cx="1773054" cy="904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Опасная зона</a:t>
            </a:r>
          </a:p>
        </p:txBody>
      </p:sp>
    </p:spTree>
    <p:extLst>
      <p:ext uri="{BB962C8B-B14F-4D97-AF65-F5344CB8AC3E}">
        <p14:creationId xmlns:p14="http://schemas.microsoft.com/office/powerpoint/2010/main" val="23059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63" y="4139710"/>
            <a:ext cx="3135662" cy="2214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3000" y="951203"/>
            <a:ext cx="5096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Обнаружив открытые двери на электроустановках, оборванные или провисшие провода воздушной линии электропередачи, следует организовать охрану места повреждения, предупредить всех об опасности приближения и немедленно сообщить о замеченном повреждении взрослым или диспетчеру электрических сетей, номер телефона которого указан на электроустановке.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r="8779" b="6462"/>
          <a:stretch/>
        </p:blipFill>
        <p:spPr>
          <a:xfrm>
            <a:off x="5710552" y="1016983"/>
            <a:ext cx="2997595" cy="2488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02" y="4646195"/>
            <a:ext cx="664638" cy="1177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5" y="3404607"/>
            <a:ext cx="903713" cy="1179544"/>
          </a:xfrm>
          <a:prstGeom prst="rect">
            <a:avLst/>
          </a:prstGeom>
        </p:spPr>
      </p:pic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206394" y="228177"/>
            <a:ext cx="8501749" cy="7413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МЕРЫ ЭЛЕКТРОБЕЗОПАСНОСТИ НА УЛИЦЕ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\\198.172.117.202\документы ютэк\Охрана труда\Фото объектов НВР\Излучинск ТП 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0" y="4132409"/>
            <a:ext cx="427826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3563889" y="3439965"/>
            <a:ext cx="343423" cy="23107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8" y="3372833"/>
            <a:ext cx="2957957" cy="22276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5"/>
          <a:stretch/>
        </p:blipFill>
        <p:spPr>
          <a:xfrm>
            <a:off x="4507706" y="1336973"/>
            <a:ext cx="2233598" cy="20358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2774" y="1126073"/>
            <a:ext cx="34892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НИКОГДА</a:t>
            </a:r>
            <a:r>
              <a:rPr lang="ru-RU" sz="2000" dirty="0">
                <a:latin typeface="Arial Narrow" panose="020B0606020202030204" pitchFamily="34" charset="0"/>
              </a:rPr>
              <a:t> не заходите на территорию и в помещения электросетевых сооружений. </a:t>
            </a:r>
          </a:p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Не открывайте двери ограждения электроустановок и не проникайте за ограждения и барьеры.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64" y="3919872"/>
            <a:ext cx="16383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3312" y="5735029"/>
            <a:ext cx="56498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 лезь и даже не подходи к трансформаторной будке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!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7"/>
          <a:stretch/>
        </p:blipFill>
        <p:spPr>
          <a:xfrm>
            <a:off x="6302371" y="3771597"/>
            <a:ext cx="2538549" cy="2449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3631" r="7362"/>
          <a:stretch/>
        </p:blipFill>
        <p:spPr>
          <a:xfrm>
            <a:off x="6866945" y="1120949"/>
            <a:ext cx="1984871" cy="2839582"/>
          </a:xfrm>
          <a:prstGeom prst="rect">
            <a:avLst/>
          </a:prstGeom>
        </p:spPr>
      </p:pic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639432" y="188640"/>
            <a:ext cx="7736548" cy="10543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ПРАВИЛА ПОВЕДЕНИЯ ВБЛИЗИ ЭНЕРГООБЪЕКТОВ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4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3"/>
          <a:stretch/>
        </p:blipFill>
        <p:spPr>
          <a:xfrm>
            <a:off x="642896" y="1191778"/>
            <a:ext cx="2850387" cy="2587571"/>
          </a:xfr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786774" y="0"/>
            <a:ext cx="7736548" cy="1054394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latin typeface="Arial Narrow" panose="020B0606020202030204" pitchFamily="34" charset="0"/>
              </a:rPr>
              <a:t>ПРАВИЛА ПОВЕДЕНИЯ ВБЛИЗИ ЭНЕРГООБЪЕКТОВ</a:t>
            </a:r>
            <a:endParaRPr lang="ru-RU" sz="29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5763" y="1054398"/>
            <a:ext cx="45048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Иногда подростки участвуют в кражах проводов и кабелей, не подозревая о том, что кроме уголовной ответственности они подвергают себя смертельной опасности.</a:t>
            </a:r>
          </a:p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Подростки порой просто не понимают всей той угрозы, которую несёт электрический ток. </a:t>
            </a:r>
          </a:p>
          <a:p>
            <a:pPr indent="449580" algn="just"/>
            <a:r>
              <a:rPr lang="ru-RU" sz="2000" dirty="0">
                <a:latin typeface="Arial Narrow" panose="020B0606020202030204" pitchFamily="34" charset="0"/>
              </a:rPr>
              <a:t>Порой, срубленное дерево или украденный провод может стоить самого ценного на земле  - человеческой жизни.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6" y="3916716"/>
            <a:ext cx="2412993" cy="1960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48" y="4365112"/>
            <a:ext cx="1912005" cy="22098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7216" y="5877273"/>
            <a:ext cx="51273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 воруй провода и не участвуй в кражах!</a:t>
            </a:r>
          </a:p>
        </p:txBody>
      </p:sp>
    </p:spTree>
    <p:extLst>
      <p:ext uri="{BB962C8B-B14F-4D97-AF65-F5344CB8AC3E}">
        <p14:creationId xmlns:p14="http://schemas.microsoft.com/office/powerpoint/2010/main" val="419116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304256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Arial Narrow" pitchFamily="34" charset="0"/>
                <a:ea typeface="Calibri"/>
                <a:cs typeface="Times New Roman"/>
              </a:rPr>
              <a:t>Работа на электроустановках не терпит халатности. Проводить любые работы на линиях могут специально-обученные электромонтеры. Прежде чем приблизится к электроустановке, напряжение отключается. При этом энергетики работают только с применением электрозащитных средств.</a:t>
            </a:r>
          </a:p>
          <a:p>
            <a:endParaRPr lang="ru-RU" dirty="0"/>
          </a:p>
        </p:txBody>
      </p:sp>
      <p:pic>
        <p:nvPicPr>
          <p:cNvPr id="1026" name="Picture 2" descr="\\198.172.117.202\документы ютэк\Охрана труда\Фото объектов НВР\Персонал с конкурса\DSC_0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664296" cy="18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8.172.117.202\документы ютэк\Охрана труда\Фото объектов НВР\Персонал с конкурса\P6243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2736304" cy="18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8.172.117.202\документы ютэк\Охрана труда\Фото объектов НВР\Персонал с конкурса\DSC_2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0868"/>
            <a:ext cx="2778714" cy="18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0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3"/>
          <a:stretch/>
        </p:blipFill>
        <p:spPr>
          <a:xfrm>
            <a:off x="2150156" y="44624"/>
            <a:ext cx="5155056" cy="62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0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ПРОИЗВОДСТВО ЭЛЕКТРИЧЕСКОЙ ЭНЕРГИИ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564462"/>
            <a:ext cx="3021781" cy="19651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599" y="1095554"/>
            <a:ext cx="215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buClr>
                <a:srgbClr val="4F81BD"/>
              </a:buClr>
            </a:pPr>
            <a:r>
              <a:rPr lang="ru-RU" b="1" dirty="0">
                <a:solidFill>
                  <a:srgbClr val="4F81BD"/>
                </a:solidFill>
                <a:latin typeface="Arial Narrow" panose="020B0606020202030204" pitchFamily="34" charset="0"/>
              </a:rPr>
              <a:t>Красноярская ТЭЦ-3</a:t>
            </a:r>
            <a:endParaRPr lang="ru-RU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>
          <a:xfrm>
            <a:off x="4860032" y="1556792"/>
            <a:ext cx="2979065" cy="23441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61781" y="1126064"/>
            <a:ext cx="195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4F81BD"/>
              </a:buClr>
            </a:pPr>
            <a:r>
              <a:rPr lang="ru-RU" b="1" dirty="0">
                <a:solidFill>
                  <a:srgbClr val="4F81BD"/>
                </a:solidFill>
                <a:latin typeface="Arial Narrow" panose="020B0606020202030204" pitchFamily="34" charset="0"/>
              </a:rPr>
              <a:t>Березовская ГРЭС</a:t>
            </a:r>
            <a:endParaRPr lang="ru-RU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2" y="4005064"/>
            <a:ext cx="3025031" cy="276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88603" y="3629463"/>
            <a:ext cx="184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buClr>
                <a:srgbClr val="4F81BD"/>
              </a:buClr>
            </a:pPr>
            <a:r>
              <a:rPr lang="ru-RU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Сургутская ГРЭС</a:t>
            </a:r>
            <a:endParaRPr lang="ru-RU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b="6133"/>
          <a:stretch/>
        </p:blipFill>
        <p:spPr>
          <a:xfrm>
            <a:off x="4860032" y="4521321"/>
            <a:ext cx="3241089" cy="22500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53773" y="391459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4F81BD"/>
              </a:buClr>
            </a:pPr>
            <a:r>
              <a:rPr lang="ru-RU" sz="2000" b="1" spc="150" dirty="0">
                <a:solidFill>
                  <a:srgbClr val="4F81BD"/>
                </a:solidFill>
                <a:latin typeface="Arial Narrow" panose="020B0606020202030204" pitchFamily="34" charset="0"/>
              </a:rPr>
              <a:t>Саяно-Шушенская ГЭС им</a:t>
            </a:r>
            <a:r>
              <a:rPr lang="en-US" sz="2000" b="1" spc="150" dirty="0">
                <a:solidFill>
                  <a:srgbClr val="4F81BD"/>
                </a:solidFill>
                <a:latin typeface="Arial Narrow" panose="020B0606020202030204" pitchFamily="34" charset="0"/>
              </a:rPr>
              <a:t>.</a:t>
            </a:r>
            <a:r>
              <a:rPr lang="ru-RU" sz="2000" b="1" spc="150" dirty="0">
                <a:solidFill>
                  <a:srgbClr val="4F81BD"/>
                </a:solidFill>
                <a:latin typeface="Arial Narrow" panose="020B0606020202030204" pitchFamily="34" charset="0"/>
              </a:rPr>
              <a:t> П.С. Непорожнего</a:t>
            </a:r>
            <a:endParaRPr lang="ru-RU" sz="2000" b="1" spc="150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4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52"/>
            <a:ext cx="8229600" cy="74136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ЭЛЕКТРИЧЕСТВО ДРУГ ИЛИ ВРАГ?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7" y="4214386"/>
            <a:ext cx="1577707" cy="19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56" y="1165355"/>
            <a:ext cx="2060537" cy="17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97" y="1156808"/>
            <a:ext cx="1863176" cy="17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20" y="4214386"/>
            <a:ext cx="2476164" cy="195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9" y="1186086"/>
            <a:ext cx="4208670" cy="304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88" y="2894908"/>
            <a:ext cx="4057385" cy="329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6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261956"/>
            <a:ext cx="8229600" cy="74136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ЭЛЕКТРОУСТАНОВКИ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5511" y="908720"/>
            <a:ext cx="9144000" cy="720080"/>
          </a:xfrm>
        </p:spPr>
        <p:txBody>
          <a:bodyPr>
            <a:normAutofit/>
          </a:bodyPr>
          <a:lstStyle/>
          <a:p>
            <a:pPr marL="45720" indent="0" algn="ctr" defTabSz="914400">
              <a:buClr>
                <a:schemeClr val="accent1"/>
              </a:buClr>
              <a:buNone/>
            </a:pPr>
            <a:r>
              <a:rPr lang="ru-RU" sz="2000" b="1" spc="150" dirty="0">
                <a:solidFill>
                  <a:schemeClr val="accent1"/>
                </a:solidFill>
                <a:latin typeface="Arial Narrow" panose="020B0606020202030204" pitchFamily="34" charset="0"/>
              </a:rPr>
              <a:t>Для преобразования</a:t>
            </a:r>
            <a:r>
              <a:rPr lang="en-US" sz="2000" b="1" spc="150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spc="150" dirty="0">
                <a:solidFill>
                  <a:schemeClr val="accent1"/>
                </a:solidFill>
                <a:latin typeface="Arial Narrow" panose="020B0606020202030204" pitchFamily="34" charset="0"/>
              </a:rPr>
              <a:t>высокого напряжения в низкое используются трансформаторные подстанции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2" y="1628800"/>
            <a:ext cx="3337869" cy="2641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4" y="1628800"/>
            <a:ext cx="3949557" cy="26414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5" y="4355362"/>
            <a:ext cx="2036885" cy="188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198.172.117.202\документы ютэк\Охрана труда\Фото объектов НВР\Вата\DSC_08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4" y="4355362"/>
            <a:ext cx="2728539" cy="18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8.172.117.202\документы ютэк\Охрана труда\Фото объектов НВР\Вата\DSC_08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44" y="4355370"/>
            <a:ext cx="2822924" cy="18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57200" y="404673"/>
            <a:ext cx="8229600" cy="74136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ОПАСНОСТЬ ПОРАЖЕНИЯ ЭЛЕКТРИЧЕСКИМ ТОКОМ УСУГУБЛЯЕТСЯ ТЕМ, ЧТО:</a:t>
            </a: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807222" y="1700808"/>
            <a:ext cx="7776864" cy="3240360"/>
          </a:xfrm>
        </p:spPr>
        <p:txBody>
          <a:bodyPr>
            <a:normAutofit fontScale="92500" lnSpcReduction="10000"/>
          </a:bodyPr>
          <a:lstStyle/>
          <a:p>
            <a:pPr marL="0" indent="0" algn="just" defTabSz="910238">
              <a:spcBef>
                <a:spcPts val="0"/>
              </a:spcBef>
              <a:buClr>
                <a:schemeClr val="accent1"/>
              </a:buClr>
              <a:buNone/>
            </a:pPr>
            <a:r>
              <a:rPr lang="ru-RU" sz="2000" b="1" spc="150" dirty="0">
                <a:solidFill>
                  <a:schemeClr val="accent1"/>
                </a:solidFill>
                <a:latin typeface="Arial Narrow" panose="020B0606020202030204" pitchFamily="34" charset="0"/>
              </a:rPr>
              <a:t>Электрический ток не имеет внешних признаков </a:t>
            </a:r>
            <a:r>
              <a:rPr lang="ru-RU" sz="2000" dirty="0">
                <a:latin typeface="Arial Narrow" panose="020B0606020202030204" pitchFamily="34" charset="0"/>
              </a:rPr>
              <a:t>– его не видно, не слышно, он не имеет запаха, и как правило, человек без специальных приборов не может заблаговременно обнаружить грозящую ему опасность;</a:t>
            </a:r>
          </a:p>
          <a:p>
            <a:pPr marL="45720" indent="0" algn="ctr" defTabSz="914400">
              <a:buClr>
                <a:schemeClr val="accent1"/>
              </a:buClr>
              <a:buNone/>
            </a:pPr>
            <a:endParaRPr lang="ru-RU" sz="2000" b="1" spc="15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0" indent="0" algn="just" defTabSz="910238">
              <a:spcBef>
                <a:spcPts val="0"/>
              </a:spcBef>
              <a:buClr>
                <a:schemeClr val="accent1"/>
              </a:buClr>
              <a:buNone/>
            </a:pPr>
            <a:r>
              <a:rPr lang="ru-RU" sz="2000" b="1" spc="150" dirty="0">
                <a:solidFill>
                  <a:schemeClr val="accent1"/>
                </a:solidFill>
                <a:latin typeface="Arial Narrow" panose="020B0606020202030204" pitchFamily="34" charset="0"/>
              </a:rPr>
              <a:t>Воздействие электрического тока на </a:t>
            </a:r>
            <a:r>
              <a:rPr lang="ru-RU" sz="2000" b="1" spc="15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человека </a:t>
            </a:r>
            <a:r>
              <a:rPr lang="ru-RU" sz="2000" dirty="0">
                <a:latin typeface="Arial Narrow" panose="020B0606020202030204" pitchFamily="34" charset="0"/>
              </a:rPr>
              <a:t>в большинстве случаев приводит к серьезным нарушениям центральной нервной системы, сердечно-сосудистой и дыхательной системы, что увеличивает тяжесть поражения;</a:t>
            </a:r>
          </a:p>
          <a:p>
            <a:pPr marL="45720" indent="0" algn="ctr" defTabSz="914400">
              <a:buClr>
                <a:schemeClr val="accent1"/>
              </a:buClr>
              <a:buNone/>
            </a:pPr>
            <a:endParaRPr lang="ru-RU" sz="2000" b="1" spc="15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45720" indent="0" algn="just" defTabSz="914400">
              <a:buClr>
                <a:schemeClr val="accent1"/>
              </a:buClr>
              <a:buNone/>
            </a:pPr>
            <a:r>
              <a:rPr lang="ru-RU" sz="2000" b="1" spc="150" dirty="0">
                <a:solidFill>
                  <a:schemeClr val="accent1"/>
                </a:solidFill>
                <a:latin typeface="Arial Narrow" panose="020B0606020202030204" pitchFamily="34" charset="0"/>
              </a:rPr>
              <a:t>Электрический  ток  </a:t>
            </a:r>
            <a:r>
              <a:rPr lang="ru-RU" sz="2000" dirty="0">
                <a:latin typeface="Arial Narrow" panose="020B0606020202030204" pitchFamily="34" charset="0"/>
              </a:rPr>
              <a:t>способен  вызвать интенсивные  судороги  мышц, при этом человек самостоятельно не может освободиться от его воздействия. </a:t>
            </a:r>
          </a:p>
          <a:p>
            <a:pPr marL="45720" indent="0" algn="ctr" defTabSz="914400">
              <a:buClr>
                <a:schemeClr val="accent1"/>
              </a:buClr>
              <a:buNone/>
            </a:pPr>
            <a:endParaRPr lang="ru-RU" sz="2000" b="1" spc="15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45720" indent="0" algn="ctr" defTabSz="914400">
              <a:buClr>
                <a:schemeClr val="accent1"/>
              </a:buClr>
              <a:buNone/>
            </a:pPr>
            <a:endParaRPr lang="ru-RU" sz="2000" b="1" spc="15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Предупреждающие 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algn="just">
              <a:buClr>
                <a:srgbClr val="D16349"/>
              </a:buClr>
            </a:pPr>
            <a:r>
              <a:rPr lang="ru-RU" dirty="0" smtClean="0">
                <a:latin typeface="Arial Narrow" panose="020B0606020202030204" pitchFamily="34" charset="0"/>
              </a:rPr>
              <a:t>Для предупреждения об опасности поражения электрическим током на всех электроустановках нанесены специальные предупредительные знаки или висят соответствующие плакаты. </a:t>
            </a:r>
          </a:p>
          <a:p>
            <a:pPr marL="45720" lvl="0" algn="just">
              <a:buClr>
                <a:srgbClr val="D16349"/>
              </a:buClr>
            </a:pPr>
            <a:r>
              <a:rPr lang="ru-RU" dirty="0" smtClean="0">
                <a:latin typeface="Arial Narrow" panose="020B0606020202030204" pitchFamily="34" charset="0"/>
              </a:rPr>
              <a:t>Все эти плакаты предупреждают человека об опасности поражения электрическим током, и пренебрегать ими, а тем более снимать и срывать ни в коем случае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НЕЛЬЗЯ!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305800" cy="762000"/>
          </a:xfrm>
        </p:spPr>
        <p:txBody>
          <a:bodyPr/>
          <a:lstStyle/>
          <a:p>
            <a:pPr eaLnBrk="1" hangingPunct="1"/>
            <a:r>
              <a:rPr lang="ru-RU" b="1" dirty="0" smtClean="0"/>
              <a:t>Предупреждающие знаки</a:t>
            </a:r>
          </a:p>
        </p:txBody>
      </p:sp>
      <p:pic>
        <p:nvPicPr>
          <p:cNvPr id="9220" name="Рисунок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143000"/>
            <a:ext cx="23368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266" y="3235326"/>
            <a:ext cx="4541308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«Осторожно, электрическое напряжение»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22" name="Рисунок 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397000"/>
            <a:ext cx="30607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8" descr="Без наз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9238" y="4494213"/>
            <a:ext cx="30607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 descr="C:\Users\User\Downloads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0" y="4564063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9" y="6211669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buClr>
                <a:srgbClr val="D16349"/>
              </a:buClr>
            </a:pPr>
            <a:r>
              <a:rPr lang="ru-RU" dirty="0" smtClean="0">
                <a:latin typeface="Arial Narrow" panose="020B0606020202030204" pitchFamily="34" charset="0"/>
              </a:rPr>
              <a:t>ЗАПОМНИТЕ!        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ЭТИ ЗНАКИ ГОВОРЯТ О СМЕРТЕЛЬНОЙ ОПАСНОСТИ!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5" y="1384712"/>
            <a:ext cx="2989359" cy="2247881"/>
          </a:xfrm>
        </p:spPr>
      </p:pic>
      <p:sp>
        <p:nvSpPr>
          <p:cNvPr id="12" name="Прямоугольник 11"/>
          <p:cNvSpPr/>
          <p:nvPr/>
        </p:nvSpPr>
        <p:spPr>
          <a:xfrm>
            <a:off x="3443709" y="1424933"/>
            <a:ext cx="29575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449580" algn="just">
              <a:spcBef>
                <a:spcPct val="20000"/>
              </a:spcBef>
              <a:buClr>
                <a:srgbClr val="D16349"/>
              </a:buClr>
            </a:pPr>
            <a:r>
              <a:rPr lang="ru-RU" sz="2000" dirty="0">
                <a:latin typeface="Arial Narrow" panose="020B0606020202030204" pitchFamily="34" charset="0"/>
              </a:rPr>
              <a:t>Прикасаться мокрыми руками к электрическим приборам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ЗАПРЕЩЕНО!</a:t>
            </a:r>
            <a:endParaRPr 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" indent="449580" algn="just">
              <a:spcBef>
                <a:spcPct val="20000"/>
              </a:spcBef>
              <a:buClr>
                <a:srgbClr val="D16349"/>
              </a:buClr>
            </a:pPr>
            <a:endParaRPr lang="ru-RU" sz="2000" dirty="0">
              <a:latin typeface="Arial Narrow" panose="020B0606020202030204" pitchFamily="34" charset="0"/>
            </a:endParaRPr>
          </a:p>
          <a:p>
            <a:pPr marL="45720" indent="449580" algn="just">
              <a:spcBef>
                <a:spcPct val="20000"/>
              </a:spcBef>
              <a:buClr>
                <a:srgbClr val="D16349"/>
              </a:buClr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НИКОГДА</a:t>
            </a:r>
            <a:r>
              <a:rPr lang="ru-RU" sz="2000" dirty="0">
                <a:latin typeface="Arial Narrow" panose="020B0606020202030204" pitchFamily="34" charset="0"/>
              </a:rPr>
              <a:t> не вставляй посторонние предметы в розетку!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7420" r="8080" b="7420"/>
          <a:stretch/>
        </p:blipFill>
        <p:spPr>
          <a:xfrm>
            <a:off x="5992460" y="3072258"/>
            <a:ext cx="2894900" cy="22480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3711" y="5360102"/>
            <a:ext cx="5043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449580" algn="just">
              <a:spcBef>
                <a:spcPct val="20000"/>
              </a:spcBef>
              <a:buClr>
                <a:srgbClr val="D16349"/>
              </a:buClr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НЕЛЬЗЯ</a:t>
            </a:r>
            <a:r>
              <a:rPr lang="ru-RU" sz="2000" dirty="0">
                <a:latin typeface="Arial Narrow" panose="020B0606020202030204" pitchFamily="34" charset="0"/>
              </a:rPr>
              <a:t> вытягивать вилку из розетки, потянув за шнур: рано или поздно он оборвется!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4" y="3794822"/>
            <a:ext cx="3012405" cy="2273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0"/>
          <a:stretch/>
        </p:blipFill>
        <p:spPr>
          <a:xfrm>
            <a:off x="6545609" y="1424942"/>
            <a:ext cx="2141195" cy="1619147"/>
          </a:xfrm>
          <a:prstGeom prst="rect">
            <a:avLst/>
          </a:prstGeom>
        </p:spPr>
      </p:pic>
      <p:sp>
        <p:nvSpPr>
          <p:cNvPr id="17" name="Название 1"/>
          <p:cNvSpPr>
            <a:spLocks noGrp="1"/>
          </p:cNvSpPr>
          <p:nvPr>
            <p:ph type="title"/>
          </p:nvPr>
        </p:nvSpPr>
        <p:spPr>
          <a:xfrm>
            <a:off x="457200" y="332665"/>
            <a:ext cx="8229600" cy="7413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МЕРЫ ЭЛЕКТРОБЕЗОПАСНОСТИ В БЫТУ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7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1038" y="1556792"/>
            <a:ext cx="4785762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449580" algn="just">
              <a:spcBef>
                <a:spcPct val="20000"/>
              </a:spcBef>
              <a:buClr>
                <a:srgbClr val="D16349"/>
              </a:buClr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НЕЛЬЗЯ</a:t>
            </a:r>
            <a:r>
              <a:rPr lang="ru-RU" sz="2000" dirty="0">
                <a:latin typeface="Arial Narrow" panose="020B0606020202030204" pitchFamily="34" charset="0"/>
              </a:rPr>
              <a:t> пользоваться выключателями, штепсельными розетками, вилками, кнопками звонков с разбитыми крышками, а также бытовыми приборами с поврежденными, обуглившимися и перекрученными шнурами. </a:t>
            </a:r>
          </a:p>
          <a:p>
            <a:pPr marL="45720" indent="449580" algn="just">
              <a:spcBef>
                <a:spcPct val="20000"/>
              </a:spcBef>
              <a:buClr>
                <a:srgbClr val="D16349"/>
              </a:buClr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ЭТО ОЧЕНЬ ОПАСНО!</a:t>
            </a:r>
          </a:p>
          <a:p>
            <a:pPr marL="45720" indent="449580" algn="just">
              <a:spcBef>
                <a:spcPct val="20000"/>
              </a:spcBef>
              <a:buClr>
                <a:srgbClr val="D16349"/>
              </a:buClr>
            </a:pPr>
            <a:endParaRPr lang="ru-RU" b="1" spc="15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1424471"/>
            <a:ext cx="3450111" cy="25976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61768" y="4376245"/>
            <a:ext cx="4121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449580" algn="just">
              <a:spcBef>
                <a:spcPct val="20000"/>
              </a:spcBef>
              <a:buClr>
                <a:srgbClr val="D16349"/>
              </a:buClr>
            </a:pPr>
            <a:r>
              <a:rPr lang="ru-RU" sz="2000" dirty="0">
                <a:latin typeface="Arial Narrow" panose="020B0606020202030204" pitchFamily="34" charset="0"/>
              </a:rPr>
              <a:t>Использование электроприборов с поврежденной изоляцией проводов может привести к смертельному поражению током.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1"/>
          <a:stretch/>
        </p:blipFill>
        <p:spPr>
          <a:xfrm>
            <a:off x="457200" y="4072747"/>
            <a:ext cx="3930254" cy="1728192"/>
          </a:xfrm>
          <a:prstGeom prst="rect">
            <a:avLst/>
          </a:prstGeom>
        </p:spPr>
      </p:pic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457200" y="332665"/>
            <a:ext cx="8229600" cy="7413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МЕРЫ ЭЛЕКТРОБЕЗОПАСНОСТИ В БЫТУ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68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710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«Безопасное  Электричество»</vt:lpstr>
      <vt:lpstr>ПРОИЗВОДСТВО ЭЛЕКТРИЧЕСКОЙ ЭНЕРГИИ</vt:lpstr>
      <vt:lpstr>ЭЛЕКТРИЧЕСТВО ДРУГ ИЛИ ВРАГ?</vt:lpstr>
      <vt:lpstr>ЭЛЕКТРОУСТАНОВКИ</vt:lpstr>
      <vt:lpstr>ОПАСНОСТЬ ПОРАЖЕНИЯ ЭЛЕКТРИЧЕСКИМ ТОКОМ УСУГУБЛЯЕТСЯ ТЕМ, ЧТО:</vt:lpstr>
      <vt:lpstr>Предупреждающие знаки</vt:lpstr>
      <vt:lpstr>Предупреждающие знаки</vt:lpstr>
      <vt:lpstr>МЕРЫ ЭЛЕКТРОБЕЗОПАСНОСТИ В БЫТУ</vt:lpstr>
      <vt:lpstr>МЕРЫ ЭЛЕКТРОБЕЗОПАСНОСТИ В БЫТУ</vt:lpstr>
      <vt:lpstr>ПРАВИЛА ПОВЕДЕНИЯ ВБЛИЗИ ЭНЕРГООБЪЕКТОВ</vt:lpstr>
      <vt:lpstr>ПРАВИЛА ПОВЕДЕНИЯ ВБЛИЗИ ЭНЕРГООБЪЕКТОВ</vt:lpstr>
      <vt:lpstr>МЕРЫ ЭЛЕКТРОБЕЗОПАСНОСТИ НА УЛИЦЕ</vt:lpstr>
      <vt:lpstr>МЕРЫ ЭЛЕКТРОБЕЗОПАСНОСТИ НА УЛИЦЕ</vt:lpstr>
      <vt:lpstr>МЕРЫ ЭЛЕКТРОБЕЗОПАСНОСТИ НА УЛИЦЕ</vt:lpstr>
      <vt:lpstr>ПРАВИЛА ПОВЕДЕНИЯ ВБЛИЗИ ЭНЕРГООБЪЕКТОВ</vt:lpstr>
      <vt:lpstr>ПРАВИЛА ПОВЕДЕНИЯ ВБЛИЗИ ЭНЕРГООБЪЕКТОВ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«Безопасное  Электричество»</dc:title>
  <dc:creator>user</dc:creator>
  <cp:lastModifiedBy>User</cp:lastModifiedBy>
  <cp:revision>14</cp:revision>
  <dcterms:created xsi:type="dcterms:W3CDTF">2018-04-10T18:51:13Z</dcterms:created>
  <dcterms:modified xsi:type="dcterms:W3CDTF">2018-04-11T03:45:53Z</dcterms:modified>
</cp:coreProperties>
</file>